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10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Override PartName="/ppt/_rels/presentation.xml.rels" ContentType="application/vnd.openxmlformats-package.relationships+xml"/>
  <Override PartName="/ppt/media/image9.png" ContentType="image/png"/>
  <Override PartName="/ppt/media/image8.png" ContentType="image/png"/>
  <Override PartName="/ppt/media/image7.jpeg" ContentType="image/jpeg"/>
  <Override PartName="/ppt/media/image6.png" ContentType="image/png"/>
  <Override PartName="/ppt/media/image10.png" ContentType="image/png"/>
  <Override PartName="/ppt/media/image5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9144000" cy="685800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
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  <p:pic>
        <p:nvPicPr>
          <p:cNvPr id="48" name="" descr=""/>
          <p:cNvPicPr/>
          <p:nvPr/>
        </p:nvPicPr>
        <p:blipFill>
          <a:blip r:embed="rId3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  <p:pic>
        <p:nvPicPr>
          <p:cNvPr id="88" name="" descr=""/>
          <p:cNvPicPr/>
          <p:nvPr/>
        </p:nvPicPr>
        <p:blipFill>
          <a:blip r:embed="rId3"/>
          <a:stretch/>
        </p:blipFill>
        <p:spPr>
          <a:xfrm>
            <a:off x="2078280" y="1604520"/>
            <a:ext cx="498636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0" y="0"/>
            <a:ext cx="914328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" name="CustomShape 2" hidden="1"/>
          <p:cNvSpPr/>
          <p:nvPr/>
        </p:nvSpPr>
        <p:spPr>
          <a:xfrm>
            <a:off x="91440" y="101520"/>
            <a:ext cx="8960400" cy="6664320"/>
          </a:xfrm>
          <a:prstGeom prst="roundRect">
            <a:avLst>
              <a:gd name="adj" fmla="val 1735"/>
            </a:avLst>
          </a:prstGeom>
          <a:solidFill>
            <a:srgbClr val="ffffff"/>
          </a:solidFill>
          <a:ln w="12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 hidden="1"/>
          <p:cNvSpPr/>
          <p:nvPr/>
        </p:nvSpPr>
        <p:spPr>
          <a:xfrm>
            <a:off x="274320" y="278280"/>
            <a:ext cx="8594640" cy="132516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CustomShape 4" hidden="1"/>
          <p:cNvSpPr/>
          <p:nvPr/>
        </p:nvSpPr>
        <p:spPr>
          <a:xfrm>
            <a:off x="372960" y="372960"/>
            <a:ext cx="8379720" cy="1117800"/>
          </a:xfrm>
          <a:prstGeom prst="rect">
            <a:avLst/>
          </a:prstGeom>
          <a:solidFill>
            <a:srgbClr val="ffffff"/>
          </a:solidFill>
          <a:ln w="648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" name="CustomShape 5"/>
          <p:cNvSpPr/>
          <p:nvPr/>
        </p:nvSpPr>
        <p:spPr>
          <a:xfrm>
            <a:off x="0" y="0"/>
            <a:ext cx="914328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CustomShape 6"/>
          <p:cNvSpPr/>
          <p:nvPr/>
        </p:nvSpPr>
        <p:spPr>
          <a:xfrm>
            <a:off x="91440" y="101520"/>
            <a:ext cx="8960400" cy="6664320"/>
          </a:xfrm>
          <a:prstGeom prst="roundRect">
            <a:avLst>
              <a:gd name="adj" fmla="val 1735"/>
            </a:avLst>
          </a:prstGeom>
          <a:solidFill>
            <a:srgbClr val="ffffff"/>
          </a:solidFill>
          <a:ln w="12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CustomShape 7"/>
          <p:cNvSpPr/>
          <p:nvPr/>
        </p:nvSpPr>
        <p:spPr>
          <a:xfrm>
            <a:off x="345600" y="2942640"/>
            <a:ext cx="7147080" cy="246312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CustomShape 8"/>
          <p:cNvSpPr/>
          <p:nvPr/>
        </p:nvSpPr>
        <p:spPr>
          <a:xfrm>
            <a:off x="7572600" y="2944800"/>
            <a:ext cx="1189800" cy="245916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CustomShape 9"/>
          <p:cNvSpPr/>
          <p:nvPr/>
        </p:nvSpPr>
        <p:spPr>
          <a:xfrm>
            <a:off x="7712640" y="3136680"/>
            <a:ext cx="909360" cy="2075040"/>
          </a:xfrm>
          <a:prstGeom prst="rect">
            <a:avLst/>
          </a:prstGeom>
          <a:solidFill>
            <a:schemeClr val="accent3">
              <a:alpha val="70000"/>
            </a:schemeClr>
          </a:solidFill>
          <a:ln w="6480">
            <a:solidFill>
              <a:schemeClr val="accent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" name="CustomShape 10"/>
          <p:cNvSpPr/>
          <p:nvPr/>
        </p:nvSpPr>
        <p:spPr>
          <a:xfrm>
            <a:off x="445320" y="3055680"/>
            <a:ext cx="6947280" cy="2244600"/>
          </a:xfrm>
          <a:prstGeom prst="rect">
            <a:avLst/>
          </a:prstGeom>
          <a:solidFill>
            <a:srgbClr val="ffffff"/>
          </a:solidFill>
          <a:ln w="648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" name="CustomShape 11"/>
          <p:cNvSpPr/>
          <p:nvPr/>
        </p:nvSpPr>
        <p:spPr>
          <a:xfrm>
            <a:off x="541800" y="4559400"/>
            <a:ext cx="6754320" cy="663480"/>
          </a:xfrm>
          <a:prstGeom prst="rect">
            <a:avLst/>
          </a:prstGeom>
          <a:solidFill>
            <a:schemeClr val="accent1"/>
          </a:solidFill>
          <a:ln w="648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" name="CustomShape 12"/>
          <p:cNvSpPr/>
          <p:nvPr/>
        </p:nvSpPr>
        <p:spPr>
          <a:xfrm>
            <a:off x="538920" y="3139560"/>
            <a:ext cx="6760080" cy="2076840"/>
          </a:xfrm>
          <a:prstGeom prst="rect">
            <a:avLst/>
          </a:prstGeom>
          <a:noFill/>
          <a:ln w="6480">
            <a:solidFill>
              <a:schemeClr val="accent1">
                <a:lumMod val="75000"/>
              </a:schemeClr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PlaceHolder 13"/>
          <p:cNvSpPr>
            <a:spLocks noGrp="1"/>
          </p:cNvSpPr>
          <p:nvPr>
            <p:ph type="title"/>
          </p:nvPr>
        </p:nvSpPr>
        <p:spPr>
          <a:xfrm>
            <a:off x="426240" y="408240"/>
            <a:ext cx="8259840" cy="103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3" name="PlaceHolder 14"/>
          <p:cNvSpPr>
            <a:spLocks noGrp="1"/>
          </p:cNvSpPr>
          <p:nvPr>
            <p:ph type="subTitle"/>
          </p:nvPr>
        </p:nvSpPr>
        <p:spPr>
          <a:xfrm>
            <a:off x="457200" y="1752480"/>
            <a:ext cx="8228880" cy="4372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  <p:sp>
        <p:nvSpPr>
          <p:cNvPr id="14" name="PlaceHolder 1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3200" spc="-1">
                <a:latin typeface="Arial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800" spc="-1">
                <a:latin typeface="Arial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Arial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000" spc="-1">
                <a:latin typeface="Arial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blipFill>
          <a:blip r:embed="rId2"/>
          <a:tile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ustomShape 1"/>
          <p:cNvSpPr/>
          <p:nvPr/>
        </p:nvSpPr>
        <p:spPr>
          <a:xfrm>
            <a:off x="0" y="0"/>
            <a:ext cx="914328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0" name="CustomShape 2"/>
          <p:cNvSpPr/>
          <p:nvPr/>
        </p:nvSpPr>
        <p:spPr>
          <a:xfrm>
            <a:off x="91440" y="101520"/>
            <a:ext cx="8960400" cy="6664320"/>
          </a:xfrm>
          <a:prstGeom prst="roundRect">
            <a:avLst>
              <a:gd name="adj" fmla="val 1735"/>
            </a:avLst>
          </a:prstGeom>
          <a:solidFill>
            <a:srgbClr val="ffffff"/>
          </a:solidFill>
          <a:ln w="126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274320" y="278280"/>
            <a:ext cx="8594640" cy="132516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CustomShape 4"/>
          <p:cNvSpPr/>
          <p:nvPr/>
        </p:nvSpPr>
        <p:spPr>
          <a:xfrm>
            <a:off x="372960" y="372960"/>
            <a:ext cx="8379720" cy="1117800"/>
          </a:xfrm>
          <a:prstGeom prst="rect">
            <a:avLst/>
          </a:prstGeom>
          <a:solidFill>
            <a:srgbClr val="ffffff"/>
          </a:solidFill>
          <a:ln w="648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3" name="PlaceHolder 5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lang="en-US" sz="4400" spc="-1">
                <a:latin typeface="Arial"/>
              </a:rPr>
              <a:t>Click to edit the title text format</a:t>
            </a:r>
            <a:endParaRPr/>
          </a:p>
        </p:txBody>
      </p:sp>
      <p:sp>
        <p:nvSpPr>
          <p:cNvPr id="54" name="PlaceHolder 6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3200" spc="-1">
                <a:latin typeface="Arial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800" spc="-1">
                <a:latin typeface="Arial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400" spc="-1">
                <a:latin typeface="Arial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tarSymbol"/>
              <a:buChar char=""/>
            </a:pPr>
            <a:r>
              <a:rPr lang="en-US" sz="2000" spc="-1">
                <a:latin typeface="Arial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StarSymbol"/>
              <a:buChar char=""/>
            </a:pPr>
            <a:r>
              <a:rPr lang="en-US" sz="2000" spc="-1">
                <a:latin typeface="Arial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Picture 2" descr=""/>
          <p:cNvPicPr/>
          <p:nvPr/>
        </p:nvPicPr>
        <p:blipFill>
          <a:blip r:embed="rId1"/>
          <a:stretch/>
        </p:blipFill>
        <p:spPr>
          <a:xfrm>
            <a:off x="35640" y="0"/>
            <a:ext cx="9013320" cy="6857280"/>
          </a:xfrm>
          <a:prstGeom prst="rect">
            <a:avLst/>
          </a:prstGeom>
          <a:ln>
            <a:noFill/>
          </a:ln>
        </p:spPr>
      </p:pic>
    </p:spTree>
  </p:cSld>
  <p:transition>
    <p:wipe dir="d"/>
  </p:transition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Potential power-ups</a:t>
            </a:r>
            <a:endParaRPr/>
          </a:p>
        </p:txBody>
      </p:sp>
      <p:sp>
        <p:nvSpPr>
          <p:cNvPr id="109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Added skateboard/roller blades to increase speed to traverse the grid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Whistle cause noise distraction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to come. </a:t>
            </a:r>
            <a:endParaRPr/>
          </a:p>
        </p:txBody>
      </p:sp>
    </p:spTree>
  </p:cSld>
  <p:transition>
    <p:pull dir="rd"/>
  </p:transition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Game controls &amp; user interface</a:t>
            </a:r>
            <a:endParaRPr/>
          </a:p>
        </p:txBody>
      </p:sp>
      <p:sp>
        <p:nvSpPr>
          <p:cNvPr id="111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game is set on a grid like map.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user can use keyboard or mouse to move the characters. Movement would be used with the standard WASD, or mouse clicks to move the character.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Power-ups will be used with the numbers 1, 2, 3 or 4 or mapped to specified location.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main game play screen will be composed of a pause, exit or options. </a:t>
            </a:r>
            <a:endParaRPr/>
          </a:p>
        </p:txBody>
      </p:sp>
    </p:spTree>
  </p:cSld>
  <p:transition>
    <p:pull dir="d"/>
  </p:transition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Monetization</a:t>
            </a: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	</a:t>
            </a:r>
            <a:endParaRPr/>
          </a:p>
        </p:txBody>
      </p:sp>
      <p:sp>
        <p:nvSpPr>
          <p:cNvPr id="113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30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game is free to play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Replayability</a:t>
            </a:r>
            <a:endParaRPr/>
          </a:p>
        </p:txBody>
      </p:sp>
      <p:sp>
        <p:nvSpPr>
          <p:cNvPr id="115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Option to beat high scores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More maps available for play                                                                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Currently there is no sequel in mind, and no further progression on the game.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Updates may also include more power-ups 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Inspirations &amp; examples</a:t>
            </a:r>
            <a:endParaRPr/>
          </a:p>
        </p:txBody>
      </p:sp>
      <p:sp>
        <p:nvSpPr>
          <p:cNvPr id="117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Game design was inspired by Pac-man and bomber man arcade style games.</a:t>
            </a:r>
            <a:endParaRPr/>
          </a:p>
          <a:p>
            <a:pPr marL="343080" indent="-227880">
              <a:lnSpc>
                <a:spcPct val="100000"/>
              </a:lnSpc>
            </a:pPr>
            <a:endParaRPr/>
          </a:p>
        </p:txBody>
      </p:sp>
    </p:spTree>
  </p:cSld>
  <p:transition>
    <p:wipe dir="d"/>
  </p:transition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Asset list</a:t>
            </a:r>
            <a:endParaRPr/>
          </a:p>
        </p:txBody>
      </p:sp>
      <p:sp>
        <p:nvSpPr>
          <p:cNvPr id="119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Character Design. Multiple different characters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Character Movement Policy Table obtained through Q-Learning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Management of light in textures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Background sounds (city environment)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Character Sounds.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Background Music, (hip-hop music, progressive, jazzy)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Several Characters available for use, multiple character designs.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Character Animations required for transition throughout the grid/map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>
    <p:wheel spokes="2"/>
  </p:transition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Concept art</a:t>
            </a:r>
            <a:endParaRPr/>
          </a:p>
        </p:txBody>
      </p:sp>
      <p:pic>
        <p:nvPicPr>
          <p:cNvPr id="121" name="Picture 2" descr=""/>
          <p:cNvPicPr/>
          <p:nvPr/>
        </p:nvPicPr>
        <p:blipFill>
          <a:blip r:embed="rId1"/>
          <a:stretch/>
        </p:blipFill>
        <p:spPr>
          <a:xfrm>
            <a:off x="228600" y="1676520"/>
            <a:ext cx="8686080" cy="4894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1" dur="indefinite" restart="never" nodeType="tmRoot">
          <p:childTnLst>
            <p:seq>
              <p:cTn id="72" dur="indefinite" nodeType="mainSeq">
                <p:childTnLst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2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edge" transition="in">
                                      <p:cBhvr additive="repl">
                                        <p:cTn id="77" dur="2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Artist</a:t>
            </a:r>
            <a:endParaRPr/>
          </a:p>
        </p:txBody>
      </p:sp>
      <p:sp>
        <p:nvSpPr>
          <p:cNvPr id="123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Arman Davari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Ryan Johal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Joaquin Junco Jr.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Joe Posadas</a:t>
            </a:r>
            <a:endParaRPr/>
          </a:p>
        </p:txBody>
      </p:sp>
    </p:spTree>
  </p:cSld>
  <p:timing>
    <p:tnLst>
      <p:par>
        <p:cTn id="78" dur="indefinite" restart="never" nodeType="tmRoot">
          <p:childTnLst>
            <p:seq>
              <p:cTn id="79" dur="indefinite" nodeType="mainSeq">
                <p:childTnLst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nodeType="clickEffect" fill="hold" presetClass="entr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 additive="repl">
                                        <p:cTn id="84" dur="500"/>
                                        <p:tgtEl>
                                          <p:spTgt spid="123">
                                            <p:txEl>
                                              <p:pRg st="0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nodeType="clickEffect" fill="hold" presetClass="entr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 additive="repl">
                                        <p:cTn id="89" dur="500"/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nodeType="clickEffect" fill="hold" presetClass="entr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 additive="repl">
                                        <p:cTn id="94" dur="500"/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nodeType="clickEffect" fill="hold" presetClass="entr" presetID="9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 additive="repl">
                                        <p:cTn id="99" dur="500"/>
                                        <p:tgtEl>
                                          <p:spTgt spid="123">
                                            <p:txEl>
                                              <p:pRg st="54" end="5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Game developers</a:t>
            </a:r>
            <a:endParaRPr/>
          </a:p>
        </p:txBody>
      </p:sp>
      <p:sp>
        <p:nvSpPr>
          <p:cNvPr id="125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Joe Carlos De Almeida Machado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Leonardo Molina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Adrian Osuna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Lawrence Thai</a:t>
            </a:r>
            <a:endParaRPr/>
          </a:p>
        </p:txBody>
      </p:sp>
    </p:spTree>
  </p:cSld>
  <p:timing>
    <p:tnLst>
      <p:par>
        <p:cTn id="100" dur="indefinite" restart="never" nodeType="tmRoot">
          <p:childTnLst>
            <p:seq>
              <p:cTn id="101" dur="indefinite" nodeType="mainSeq">
                <p:childTnLst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Left)" transition="in">
                                      <p:cBhvr additive="repl">
                                        <p:cTn id="106" dur="500"/>
                                        <p:tgtEl>
                                          <p:spTgt spid="125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Left)" transition="in">
                                      <p:cBhvr additive="repl">
                                        <p:cTn id="111" dur="500"/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Left)" transition="in">
                                      <p:cBhvr additive="repl">
                                        <p:cTn id="116" dur="500"/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nodeType="clickEffect" fill="hold" presetClass="entr" presetID="18" presetSubtype="1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strips(downLeft)" transition="in">
                                      <p:cBhvr additive="repl">
                                        <p:cTn id="121" dur="500"/>
                                        <p:tgtEl>
                                          <p:spTgt spid="125">
                                            <p:txEl>
                                              <p:pRg st="73" end="7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Music composer</a:t>
            </a:r>
            <a:endParaRPr/>
          </a:p>
        </p:txBody>
      </p:sp>
      <p:sp>
        <p:nvSpPr>
          <p:cNvPr id="127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Jaelyn Denise</a:t>
            </a:r>
            <a:endParaRPr/>
          </a:p>
        </p:txBody>
      </p:sp>
    </p:spTree>
  </p:cSld>
  <p:timing>
    <p:tnLst>
      <p:par>
        <p:cTn id="122" dur="indefinite" restart="never" nodeType="tmRoot">
          <p:childTnLst>
            <p:seq>
              <p:cTn id="123" dur="indefinite" nodeType="mainSeq">
                <p:childTnLst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nodeType="clickEffect" fill="hold" presetClass="entr" presetID="55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str">
                                      <p:cBhvr additive="repl">
                                        <p:cTn id="128" dur="1000" fill="hold"/>
                                        <p:tgtEl>
                                          <p:spTgt spid="127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width*0.70"/>
                                          </p:val>
                                        </p:tav>
                                        <p:tav tm="100000">
                                          <p:val>
                                            <p:strVal val="width"/>
                                          </p:val>
                                        </p:tav>
                                      </p:tavLst>
                                    </p:anim>
                                    <p:anim calcmode="lin" valueType="str">
                                      <p:cBhvr additive="repl">
                                        <p:cTn id="129" dur="1000" fill="hold"/>
                                        <p:tgtEl>
                                          <p:spTgt spid="127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</p:cBhvr>
                                      <p:tavLst>
                                        <p:tav tm="0">
                                          <p:val>
                                            <p:strVal val="height"/>
                                          </p:val>
                                        </p:tav>
                                        <p:tav tm="100000">
                                          <p:val>
                                            <p:strVal val="height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 additive="repl">
                                        <p:cTn id="130" dur="1000"/>
                                        <p:tgtEl>
                                          <p:spTgt spid="127">
                                            <p:txEl>
                                              <p:pRg st="0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Genre</a:t>
            </a:r>
            <a:endParaRPr/>
          </a:p>
        </p:txBody>
      </p:sp>
      <p:sp>
        <p:nvSpPr>
          <p:cNvPr id="91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Arcade and graphical display.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concept of the game was derived from retro style games like Pac-man, Bomber man. The grid like features we wish to implement into the game was taken from Pokémon (Gameboy versions).</a:t>
            </a: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id="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16" presetSubtype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Horizontal)" transition="out">
                                      <p:cBhvr additive="repl">
                                        <p:cTn id="14" dur="500"/>
                                        <p:tgtEl>
                                          <p:spTgt spid="91">
                                            <p:txEl>
                                              <p:pRg st="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6" presetSubtype="2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>
                                            <p:txEl>
                                              <p:pRg st="217" end="2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arn(inHorizontal)" transition="out">
                                      <p:cBhvr additive="repl">
                                        <p:cTn id="19" dur="500"/>
                                        <p:tgtEl>
                                          <p:spTgt spid="91">
                                            <p:txEl>
                                              <p:pRg st="217" end="2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System requirements</a:t>
            </a: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	</a:t>
            </a:r>
            <a:endParaRPr/>
          </a:p>
        </p:txBody>
      </p:sp>
      <p:sp>
        <p:nvSpPr>
          <p:cNvPr id="93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PC/Mac.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Mouse keyboard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Potential port to android devices</a:t>
            </a:r>
            <a:endParaRPr/>
          </a:p>
        </p:txBody>
      </p:sp>
    </p:spTree>
  </p:cSld>
  <p:timing>
    <p:tnLst>
      <p:par>
        <p:cTn id="20" dur="indefinite" restart="never" nodeType="tmRoot">
          <p:childTnLst>
            <p:seq>
              <p:cTn id="21" dur="indefinite" nodeType="mainSeq">
                <p:childTnLst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nodeType="clickEffect" fill="hold" presetClass="entr" presetID="4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ox(in)" transition="out">
                                      <p:cBhvr additive="repl">
                                        <p:cTn id="2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 transition="in">
                                      <p:cBhvr additive="repl">
                                        <p:cTn id="31" dur="500"/>
                                        <p:tgtEl>
                                          <p:spTgt spid="93">
                                            <p:txEl>
                                              <p:pRg st="0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nodeType="clickEffect" fill="hold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 transition="in">
                                      <p:cBhvr additive="repl">
                                        <p:cTn id="36" dur="500"/>
                                        <p:tgtEl>
                                          <p:spTgt spid="93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5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heckerboard(across)" transition="in">
                                      <p:cBhvr additive="repl">
                                        <p:cTn id="41" dur="500"/>
                                        <p:tgtEl>
                                          <p:spTgt spid="93">
                                            <p:txEl>
                                              <p:pRg st="58" end="5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Game story</a:t>
            </a:r>
            <a:endParaRPr/>
          </a:p>
        </p:txBody>
      </p:sp>
      <p:sp>
        <p:nvSpPr>
          <p:cNvPr id="95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Santa Chroma, California. It was once a thriving city with a renowned artistic community. Self-expression, individuality and free thinking was encouraged and celebrated. It all came to an end once Norman Graytone was elected as the new mayor. Under the guise of a safer environment for everyone, Mayor Graytone enacted proposition K-50, every form of art that was seen as subversive. Seeing self-expression as a threat to order, the proposition also mandated that every building, public and private, be painted gray. Little did Mayor Graytone knew, that his regime was prepping the canvases for a new art movement...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42" dur="indefinite" restart="never" nodeType="tmRoot">
          <p:childTnLst>
            <p:seq>
              <p:cTn id="43" dur="indefinite" nodeType="mainSeq">
                <p:childTnLst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nodeType="clickEffect" fill="hold" presetClass="entr" presetID="3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>
                                            <p:txEl>
                                              <p:pRg st="0" end="6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blinds(horizontal)" transition="in">
                                      <p:cBhvr additive="repl">
                                        <p:cTn id="48" dur="500"/>
                                        <p:tgtEl>
                                          <p:spTgt spid="95">
                                            <p:txEl>
                                              <p:pRg st="0" end="6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Game mechanics</a:t>
            </a:r>
            <a:endParaRPr/>
          </a:p>
        </p:txBody>
      </p:sp>
      <p:sp>
        <p:nvSpPr>
          <p:cNvPr id="97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 grid is set down for placement of all scenery, items and movement.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Characters, enemy and player, are allowed to interact with the environment.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User can pick up variety of different power-ups to help traverse the grid faster.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player has to “beautify” the world around them.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Time limit to colorize the map and complete given objectives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Enemy AI was implemented through Q-Learning</a:t>
            </a:r>
            <a:endParaRPr/>
          </a:p>
        </p:txBody>
      </p:sp>
    </p:spTree>
  </p:cSld>
  <p:transition>
    <p:wipe dir="d"/>
  </p:transition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Player</a:t>
            </a:r>
            <a:endParaRPr/>
          </a:p>
        </p:txBody>
      </p:sp>
      <p:sp>
        <p:nvSpPr>
          <p:cNvPr id="99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 player is to traverse through the grid of the city/landscape and paint the objectives.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Several power-ups will be available to for pickup. </a:t>
            </a:r>
            <a:endParaRPr/>
          </a:p>
        </p:txBody>
      </p:sp>
      <p:pic>
        <p:nvPicPr>
          <p:cNvPr id="100" name="Picture 2" descr=""/>
          <p:cNvPicPr/>
          <p:nvPr/>
        </p:nvPicPr>
        <p:blipFill>
          <a:blip r:embed="rId1"/>
          <a:stretch/>
        </p:blipFill>
        <p:spPr>
          <a:xfrm>
            <a:off x="2514600" y="3200400"/>
            <a:ext cx="3209040" cy="3209040"/>
          </a:xfrm>
          <a:prstGeom prst="rect">
            <a:avLst/>
          </a:prstGeom>
          <a:ln>
            <a:noFill/>
          </a:ln>
        </p:spPr>
      </p:pic>
    </p:spTree>
  </p:cSld>
  <p:transition>
    <p:wipe dir="r"/>
  </p:transition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Enemy (security guard/ police officer)</a:t>
            </a:r>
            <a:endParaRPr/>
          </a:p>
        </p:txBody>
      </p:sp>
      <p:sp>
        <p:nvSpPr>
          <p:cNvPr id="102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enemy walks through the grid. Can spot any changes made, “color” added to their world.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This enemy can call for assistance. Direct the a painter to access areas where colorization was done, and have the painter repaint the area(s) back to its original grey tone.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Police officer/Security Guard cannot paint over anything. Must call painter to paint over anything.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ransition>
    <p:split dir="out" orient="vert"/>
  </p:transition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Painter</a:t>
            </a:r>
            <a:endParaRPr/>
          </a:p>
        </p:txBody>
      </p:sp>
      <p:sp>
        <p:nvSpPr>
          <p:cNvPr id="104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Enemy Painter: this enemy goes around and paints over areas player has colorized.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Paints the areas and brings back to a grey scale. </a:t>
            </a:r>
            <a:endParaRPr/>
          </a:p>
          <a:p>
            <a:pPr marL="343080" indent="-227880">
              <a:lnSpc>
                <a:spcPct val="100000"/>
              </a:lnSpc>
            </a:pPr>
            <a:endParaRPr/>
          </a:p>
        </p:txBody>
      </p:sp>
      <p:pic>
        <p:nvPicPr>
          <p:cNvPr id="105" name="Picture 2" descr=""/>
          <p:cNvPicPr/>
          <p:nvPr/>
        </p:nvPicPr>
        <p:blipFill>
          <a:blip r:embed="rId1"/>
          <a:stretch/>
        </p:blipFill>
        <p:spPr>
          <a:xfrm>
            <a:off x="-990720" y="2955960"/>
            <a:ext cx="6923880" cy="3901320"/>
          </a:xfrm>
          <a:prstGeom prst="rect">
            <a:avLst/>
          </a:prstGeom>
          <a:ln>
            <a:noFill/>
          </a:ln>
        </p:spPr>
      </p:pic>
    </p:spTree>
  </p:cSld>
  <p:transition>
    <p:split dir="in" orient="horz"/>
  </p:transition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426240" y="408240"/>
            <a:ext cx="8259840" cy="103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lang="en-US" sz="3500" spc="-1" strike="noStrike" cap="all">
                <a:solidFill>
                  <a:srgbClr val="6b7d72"/>
                </a:solidFill>
                <a:uFill>
                  <a:solidFill>
                    <a:srgbClr val="ffffff"/>
                  </a:solidFill>
                </a:uFill>
                <a:latin typeface="Book Antiqua"/>
              </a:rPr>
              <a:t>Power-ups</a:t>
            </a:r>
            <a:endParaRPr/>
          </a:p>
        </p:txBody>
      </p:sp>
      <p:sp>
        <p:nvSpPr>
          <p:cNvPr id="107" name="CustomShape 2"/>
          <p:cNvSpPr/>
          <p:nvPr/>
        </p:nvSpPr>
        <p:spPr>
          <a:xfrm>
            <a:off x="457200" y="1752480"/>
            <a:ext cx="8228880" cy="437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Power-ups will vary from different objects.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There will be available a paint spray can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There are various different items to distract the enemy.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Food for distraction. </a:t>
            </a:r>
            <a:endParaRPr/>
          </a:p>
          <a:p>
            <a:pPr marL="343080" indent="-227880">
              <a:lnSpc>
                <a:spcPct val="100000"/>
              </a:lnSpc>
              <a:buClr>
                <a:srgbClr val="93a299"/>
              </a:buClr>
              <a:buFont typeface="Arial"/>
              <a:buChar char="•"/>
            </a:pP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“</a:t>
            </a:r>
            <a:r>
              <a:rPr lang="en-US" sz="2400" spc="-1" strike="noStrike">
                <a:solidFill>
                  <a:srgbClr val="564b3c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Paint Bombs” or paint buckets to distract enemies.</a:t>
            </a:r>
            <a:endParaRPr/>
          </a:p>
        </p:txBody>
      </p:sp>
    </p:spTree>
  </p:cSld>
  <p:transition>
    <p:split dir="out" orient="horz"/>
  </p:transition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80</TotalTime>
  <Application>LibreOffice/5.0.2.2$MacOSX_X86_64 LibreOffice_project/37b43f919e4de5eeaca9b9755ed688758a8251fe</Application>
  <Paragraphs>72</Paragraphs>
  <Company>Microsoft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2015-11-04T19:00:02Z</dcterms:created>
  <dc:creator>Adrian</dc:creator>
  <dc:language>en-US</dc:language>
  <dcterms:modified xsi:type="dcterms:W3CDTF">2015-11-04T20:11:07Z</dcterms:modified>
  <cp:revision>11</cp:revision>
  <dc:title>CONCRETE CANVAS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12.0000</vt:lpwstr>
  </property>
  <property fmtid="{D5CDD505-2E9C-101B-9397-08002B2CF9AE}" pid="3" name="Company">
    <vt:lpwstr>Microsoft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0</vt:i4>
  </property>
  <property fmtid="{D5CDD505-2E9C-101B-9397-08002B2CF9AE}" pid="9" name="PresentationFormat">
    <vt:lpwstr>On-screen Show (4:3)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19</vt:i4>
  </property>
</Properties>
</file>